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nter" panose="02000503000000020004" pitchFamily="2" charset="0"/>
      <p:regular r:id="rId15"/>
    </p:embeddedFont>
    <p:embeddedFont>
      <p:font typeface="Petrona" pitchFamily="2" charset="0"/>
      <p:regular r:id="rId16"/>
    </p:embeddedFont>
    <p:embeddedFont>
      <p:font typeface="Tw Cen MT" panose="02000000000000000000" pitchFamily="2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9" d="100"/>
          <a:sy n="59" d="100"/>
        </p:scale>
        <p:origin x="7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3.fntdata" /><Relationship Id="rId18" Type="http://schemas.openxmlformats.org/officeDocument/2006/relationships/font" Target="fonts/font8.fntdata" /><Relationship Id="rId3" Type="http://schemas.openxmlformats.org/officeDocument/2006/relationships/slide" Target="slides/slide2.xml" /><Relationship Id="rId21" Type="http://schemas.openxmlformats.org/officeDocument/2006/relationships/presProps" Target="presProps.xml" /><Relationship Id="rId7" Type="http://schemas.openxmlformats.org/officeDocument/2006/relationships/slide" Target="slides/slide6.xml" /><Relationship Id="rId12" Type="http://schemas.openxmlformats.org/officeDocument/2006/relationships/font" Target="fonts/font2.fntdata" /><Relationship Id="rId17" Type="http://schemas.openxmlformats.org/officeDocument/2006/relationships/font" Target="fonts/font7.fntdata" /><Relationship Id="rId2" Type="http://schemas.openxmlformats.org/officeDocument/2006/relationships/slide" Target="slides/slide1.xml" /><Relationship Id="rId16" Type="http://schemas.openxmlformats.org/officeDocument/2006/relationships/font" Target="fonts/font6.fntdata" /><Relationship Id="rId20" Type="http://schemas.openxmlformats.org/officeDocument/2006/relationships/font" Target="fonts/font10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1.fntdata" /><Relationship Id="rId24" Type="http://schemas.openxmlformats.org/officeDocument/2006/relationships/tableStyles" Target="tableStyles.xml" /><Relationship Id="rId5" Type="http://schemas.openxmlformats.org/officeDocument/2006/relationships/slide" Target="slides/slide4.xml" /><Relationship Id="rId15" Type="http://schemas.openxmlformats.org/officeDocument/2006/relationships/font" Target="fonts/font5.fntdata" /><Relationship Id="rId23" Type="http://schemas.openxmlformats.org/officeDocument/2006/relationships/theme" Target="theme/theme1.xml" /><Relationship Id="rId10" Type="http://schemas.openxmlformats.org/officeDocument/2006/relationships/notesMaster" Target="notesMasters/notesMaster1.xml" /><Relationship Id="rId19" Type="http://schemas.openxmlformats.org/officeDocument/2006/relationships/font" Target="fonts/font9.fntdata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4.fntdata" /><Relationship Id="rId22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868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1215" y="1560942"/>
            <a:ext cx="10427971" cy="3011056"/>
          </a:xfrm>
        </p:spPr>
        <p:txBody>
          <a:bodyPr anchor="b">
            <a:normAutofit/>
          </a:bodyPr>
          <a:lstStyle>
            <a:lvl1pPr algn="ctr"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1215" y="4663441"/>
            <a:ext cx="10427971" cy="1645919"/>
          </a:xfrm>
        </p:spPr>
        <p:txBody>
          <a:bodyPr>
            <a:normAutofit/>
          </a:bodyPr>
          <a:lstStyle>
            <a:lvl1pPr marL="0" indent="0" algn="ctr">
              <a:buNone/>
              <a:defRPr sz="2640">
                <a:solidFill>
                  <a:schemeClr val="bg1">
                    <a:lumMod val="50000"/>
                  </a:schemeClr>
                </a:solidFill>
              </a:defRPr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49128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3" y="5147249"/>
            <a:ext cx="12437318" cy="97393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21693" y="837913"/>
            <a:ext cx="11787038" cy="3856963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29" y="6130474"/>
            <a:ext cx="12437342" cy="818966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0063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29" y="731519"/>
            <a:ext cx="12437342" cy="4112694"/>
          </a:xfrm>
        </p:spPr>
        <p:txBody>
          <a:bodyPr anchor="ctr"/>
          <a:lstStyle>
            <a:lvl1pPr algn="ctr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30" y="5045785"/>
            <a:ext cx="12437342" cy="1903656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46635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8"/>
            <a:ext cx="10502759" cy="71374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29" y="5247356"/>
            <a:ext cx="12437342" cy="17052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201786" y="90499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2669070" y="3592294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7501711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30" y="2566466"/>
            <a:ext cx="12437342" cy="3014202"/>
          </a:xfrm>
        </p:spPr>
        <p:txBody>
          <a:bodyPr anchor="b"/>
          <a:lstStyle>
            <a:lvl1pPr algn="ctr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30" y="5594802"/>
            <a:ext cx="12437342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39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29" y="731520"/>
            <a:ext cx="12437342" cy="19261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29" y="2840512"/>
            <a:ext cx="3958771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29" y="3532027"/>
            <a:ext cx="3958771" cy="341741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42868" y="2840512"/>
            <a:ext cx="3949825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29618" y="3532027"/>
            <a:ext cx="3964021" cy="341741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7" y="2840512"/>
            <a:ext cx="3965914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67957" y="3532027"/>
            <a:ext cx="3965914" cy="3417414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3192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29" y="732927"/>
            <a:ext cx="12437342" cy="192470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29" y="5045784"/>
            <a:ext cx="3955691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64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6529" y="2840512"/>
            <a:ext cx="3955691" cy="18288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29" y="5737298"/>
            <a:ext cx="3955691" cy="1212142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311" y="5045784"/>
            <a:ext cx="3962194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64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329618" y="2840512"/>
            <a:ext cx="3964022" cy="18288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618" y="5737297"/>
            <a:ext cx="3964022" cy="1212143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7958" y="5045784"/>
            <a:ext cx="3960817" cy="691514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64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567957" y="2840512"/>
            <a:ext cx="3965914" cy="18288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67808" y="5737294"/>
            <a:ext cx="3966064" cy="1212145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01579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1096530" y="2840512"/>
            <a:ext cx="12437342" cy="4108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74572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731522"/>
            <a:ext cx="3063991" cy="621791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1096530" y="731522"/>
            <a:ext cx="9190469" cy="621791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66838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00541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6458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1096529" y="2840511"/>
            <a:ext cx="12436591" cy="4108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805676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4991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32884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49948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95048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465725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2908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29" y="994276"/>
            <a:ext cx="12422102" cy="3284183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29" y="4388949"/>
            <a:ext cx="12422102" cy="164182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42272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096531" y="742221"/>
            <a:ext cx="12437341" cy="19154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1096529" y="2840511"/>
            <a:ext cx="6127231" cy="4108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7406640" y="2840511"/>
            <a:ext cx="6126480" cy="41089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96924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096531" y="742221"/>
            <a:ext cx="12437341" cy="19154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5594" y="2845222"/>
            <a:ext cx="5848169" cy="815993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312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1096530" y="3661215"/>
            <a:ext cx="6127232" cy="32882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75708" y="2845222"/>
            <a:ext cx="5858165" cy="815993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312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7406641" y="3661215"/>
            <a:ext cx="6126481" cy="32882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24942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75125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41187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30" y="731520"/>
            <a:ext cx="4722826" cy="2427902"/>
          </a:xfrm>
        </p:spPr>
        <p:txBody>
          <a:bodyPr anchor="b"/>
          <a:lstStyle>
            <a:lvl1pPr algn="ctr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6093675" y="731521"/>
            <a:ext cx="7440196" cy="62179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29" y="3159422"/>
            <a:ext cx="4722827" cy="3790018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52991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29" y="731520"/>
            <a:ext cx="7121963" cy="2427905"/>
          </a:xfrm>
        </p:spPr>
        <p:txBody>
          <a:bodyPr anchor="b"/>
          <a:lstStyle>
            <a:lvl1pPr algn="ctr"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09763" y="731521"/>
            <a:ext cx="3906430" cy="621792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3159423"/>
            <a:ext cx="7121939" cy="3790016"/>
          </a:xfrm>
        </p:spPr>
        <p:txBody>
          <a:bodyPr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97198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slideLayout" Target="../slideLayouts/slideLayout18.xml" /><Relationship Id="rId26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21" Type="http://schemas.openxmlformats.org/officeDocument/2006/relationships/slideLayout" Target="../slideLayouts/slideLayout21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5" Type="http://schemas.openxmlformats.org/officeDocument/2006/relationships/slideLayout" Target="../slideLayouts/slideLayout25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20" Type="http://schemas.openxmlformats.org/officeDocument/2006/relationships/slideLayout" Target="../slideLayouts/slideLayout20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24" Type="http://schemas.openxmlformats.org/officeDocument/2006/relationships/slideLayout" Target="../slideLayouts/slideLayout24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23" Type="http://schemas.openxmlformats.org/officeDocument/2006/relationships/slideLayout" Target="../slideLayouts/slideLayout23.xml" /><Relationship Id="rId10" Type="http://schemas.openxmlformats.org/officeDocument/2006/relationships/slideLayout" Target="../slideLayouts/slideLayout10.xml" /><Relationship Id="rId19" Type="http://schemas.openxmlformats.org/officeDocument/2006/relationships/slideLayout" Target="../slideLayouts/slideLayout19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Relationship Id="rId22" Type="http://schemas.openxmlformats.org/officeDocument/2006/relationships/slideLayout" Target="../slideLayouts/slideLayout22.xml" /><Relationship Id="rId27" Type="http://schemas.openxmlformats.org/officeDocument/2006/relationships/image" Target="../media/image1.png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4630404" cy="8229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31" y="742221"/>
            <a:ext cx="12437341" cy="19154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30" y="2840512"/>
            <a:ext cx="12437342" cy="4108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4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30" y="7059931"/>
            <a:ext cx="800746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1705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089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</p:sldLayoutIdLst>
  <p:hf sldNum="0" hdr="0" ftr="0" dt="0"/>
  <p:txStyles>
    <p:titleStyle>
      <a:lvl1pPr algn="ctr" defTabSz="1097280" rtl="0" eaLnBrk="1" latinLnBrk="0" hangingPunct="1">
        <a:lnSpc>
          <a:spcPct val="90000"/>
        </a:lnSpc>
        <a:spcBef>
          <a:spcPct val="0"/>
        </a:spcBef>
        <a:buNone/>
        <a:defRPr sz="432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120000"/>
        </a:lnSpc>
        <a:spcBef>
          <a:spcPts val="1200"/>
        </a:spcBef>
        <a:buClr>
          <a:schemeClr val="tx1"/>
        </a:buClr>
        <a:buFont typeface="Arial" panose="020B0604020202020204" pitchFamily="34" charset="0"/>
        <a:buChar char="•"/>
        <a:defRPr sz="2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216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92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12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8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8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19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20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21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22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23.xml" /><Relationship Id="rId6" Type="http://schemas.openxmlformats.org/officeDocument/2006/relationships/image" Target="../media/image11.png" /><Relationship Id="rId5" Type="http://schemas.openxmlformats.org/officeDocument/2006/relationships/image" Target="../media/image10.png" /><Relationship Id="rId4" Type="http://schemas.openxmlformats.org/officeDocument/2006/relationships/image" Target="../media/image9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24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25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98345"/>
            <a:ext cx="7556421" cy="2151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450"/>
              </a:lnSpc>
              <a:buNone/>
            </a:pPr>
            <a:r>
              <a:rPr lang="en-US" sz="6750" b="1" kern="0" spc="-136" dirty="0">
                <a:solidFill>
                  <a:srgbClr val="F95F88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Introduction to Amazon SageMaker</a:t>
            </a:r>
            <a:endParaRPr lang="en-US" sz="6750" dirty="0"/>
          </a:p>
        </p:txBody>
      </p:sp>
      <p:sp>
        <p:nvSpPr>
          <p:cNvPr id="4" name="Text 1"/>
          <p:cNvSpPr/>
          <p:nvPr/>
        </p:nvSpPr>
        <p:spPr>
          <a:xfrm>
            <a:off x="793790" y="449044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Amazon SageMaker is a fully managed machine learning platform designed to simplify the entire machine learning workflow, from data preparation to model deployment.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85120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70040" y="5834301"/>
            <a:ext cx="196060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Grace Ngari</a:t>
            </a:r>
            <a:endParaRPr lang="en-US" sz="22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3282" y="977741"/>
            <a:ext cx="7609046" cy="7531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900"/>
              </a:lnSpc>
              <a:buNone/>
            </a:pPr>
            <a:r>
              <a:rPr lang="en-US" sz="4700" b="1" kern="0" spc="-95" dirty="0">
                <a:solidFill>
                  <a:srgbClr val="F95F88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What is Amazon SageMaker?</a:t>
            </a:r>
            <a:endParaRPr lang="en-US" sz="4700" dirty="0"/>
          </a:p>
        </p:txBody>
      </p:sp>
      <p:sp>
        <p:nvSpPr>
          <p:cNvPr id="4" name="Text 1"/>
          <p:cNvSpPr/>
          <p:nvPr/>
        </p:nvSpPr>
        <p:spPr>
          <a:xfrm>
            <a:off x="6253282" y="2059543"/>
            <a:ext cx="7610237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Amazon SageMaker empowers data scientists and developers to build, train, and deploy machine learning models quickly and easily.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53282" y="3007043"/>
            <a:ext cx="3695581" cy="2012871"/>
          </a:xfrm>
          <a:prstGeom prst="roundRect">
            <a:avLst>
              <a:gd name="adj" fmla="val 457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79977" y="3233738"/>
            <a:ext cx="3012758" cy="376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7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Data Preparation</a:t>
            </a:r>
            <a:endParaRPr lang="en-US" sz="2350" dirty="0"/>
          </a:p>
        </p:txBody>
      </p:sp>
      <p:sp>
        <p:nvSpPr>
          <p:cNvPr id="7" name="Text 4"/>
          <p:cNvSpPr/>
          <p:nvPr/>
        </p:nvSpPr>
        <p:spPr>
          <a:xfrm>
            <a:off x="6479977" y="3741658"/>
            <a:ext cx="3242191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SageMaker offers tools for data ingestion, transformation, and feature engineering.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7938" y="3007043"/>
            <a:ext cx="3695581" cy="2012871"/>
          </a:xfrm>
          <a:prstGeom prst="roundRect">
            <a:avLst>
              <a:gd name="adj" fmla="val 457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94633" y="3233738"/>
            <a:ext cx="3012758" cy="376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7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Model Building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10394633" y="3741658"/>
            <a:ext cx="3242191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Build, train, and tune models using built-in algorithms or bring your own code.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53282" y="5238988"/>
            <a:ext cx="3695581" cy="2012871"/>
          </a:xfrm>
          <a:prstGeom prst="roundRect">
            <a:avLst>
              <a:gd name="adj" fmla="val 457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79977" y="5465683"/>
            <a:ext cx="3012758" cy="376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7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Model Deployment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6479977" y="5973604"/>
            <a:ext cx="3242191" cy="1051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Deploy models for real-time predictions or batch inference at scale.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10167938" y="5238988"/>
            <a:ext cx="3695581" cy="2012871"/>
          </a:xfrm>
          <a:prstGeom prst="roundRect">
            <a:avLst>
              <a:gd name="adj" fmla="val 457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0394633" y="5465683"/>
            <a:ext cx="3012758" cy="376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50" b="1" kern="0" spc="-47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Model Monitoring</a:t>
            </a:r>
            <a:endParaRPr lang="en-US" sz="2350" dirty="0"/>
          </a:p>
        </p:txBody>
      </p:sp>
      <p:sp>
        <p:nvSpPr>
          <p:cNvPr id="16" name="Text 13"/>
          <p:cNvSpPr/>
          <p:nvPr/>
        </p:nvSpPr>
        <p:spPr>
          <a:xfrm>
            <a:off x="10394633" y="5973604"/>
            <a:ext cx="3242191" cy="7010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 model performance and detect drift over time.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2563" y="759143"/>
            <a:ext cx="7671673" cy="1446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50" b="1" kern="0" spc="-91" dirty="0">
                <a:solidFill>
                  <a:srgbClr val="F95F88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Key Features of Amazon SageMaker</a:t>
            </a:r>
            <a:endParaRPr lang="en-US" sz="4550" dirty="0"/>
          </a:p>
        </p:txBody>
      </p:sp>
      <p:sp>
        <p:nvSpPr>
          <p:cNvPr id="4" name="Text 1"/>
          <p:cNvSpPr/>
          <p:nvPr/>
        </p:nvSpPr>
        <p:spPr>
          <a:xfrm>
            <a:off x="6222563" y="2520791"/>
            <a:ext cx="7671673" cy="673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SageMaker offers a comprehensive set of features to streamline the machine learning lifecycle.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6222563" y="3667125"/>
            <a:ext cx="473273" cy="473273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388298" y="3730228"/>
            <a:ext cx="141684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700" dirty="0"/>
          </a:p>
        </p:txBody>
      </p:sp>
      <p:sp>
        <p:nvSpPr>
          <p:cNvPr id="7" name="Text 4"/>
          <p:cNvSpPr/>
          <p:nvPr/>
        </p:nvSpPr>
        <p:spPr>
          <a:xfrm>
            <a:off x="6906101" y="3667125"/>
            <a:ext cx="2892385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kern="0" spc="-46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Pre-built Algorithms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6906101" y="4154805"/>
            <a:ext cx="3047167" cy="100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 a wide selection of pre-trained models for various tasks.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10163532" y="3667125"/>
            <a:ext cx="473273" cy="473273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0305217" y="3730228"/>
            <a:ext cx="189905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700" dirty="0"/>
          </a:p>
        </p:txBody>
      </p:sp>
      <p:sp>
        <p:nvSpPr>
          <p:cNvPr id="11" name="Text 8"/>
          <p:cNvSpPr/>
          <p:nvPr/>
        </p:nvSpPr>
        <p:spPr>
          <a:xfrm>
            <a:off x="10847070" y="3667125"/>
            <a:ext cx="302787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kern="0" spc="-46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Custom Model Training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0847070" y="4154805"/>
            <a:ext cx="3047167" cy="100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Bring your own code and frameworks for flexible model training.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22563" y="5611416"/>
            <a:ext cx="473273" cy="473273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364367" y="5674519"/>
            <a:ext cx="189548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700" dirty="0"/>
          </a:p>
        </p:txBody>
      </p:sp>
      <p:sp>
        <p:nvSpPr>
          <p:cNvPr id="15" name="Text 12"/>
          <p:cNvSpPr/>
          <p:nvPr/>
        </p:nvSpPr>
        <p:spPr>
          <a:xfrm>
            <a:off x="6906101" y="5611416"/>
            <a:ext cx="3047167" cy="7229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kern="0" spc="-46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Automated Machine Learning (AutoML)</a:t>
            </a:r>
            <a:endParaRPr lang="en-US" sz="2250" dirty="0"/>
          </a:p>
        </p:txBody>
      </p:sp>
      <p:sp>
        <p:nvSpPr>
          <p:cNvPr id="16" name="Text 13"/>
          <p:cNvSpPr/>
          <p:nvPr/>
        </p:nvSpPr>
        <p:spPr>
          <a:xfrm>
            <a:off x="6906101" y="6460569"/>
            <a:ext cx="3047167" cy="100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AutoML simplifies model selection and hyperparameter tuning.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10163532" y="5611416"/>
            <a:ext cx="473273" cy="473273"/>
          </a:xfrm>
          <a:prstGeom prst="roundRect">
            <a:avLst>
              <a:gd name="adj" fmla="val 18668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310098" y="5674519"/>
            <a:ext cx="180142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b="1" kern="0" spc="-55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4</a:t>
            </a:r>
            <a:endParaRPr lang="en-US" sz="2700" dirty="0"/>
          </a:p>
        </p:txBody>
      </p:sp>
      <p:sp>
        <p:nvSpPr>
          <p:cNvPr id="19" name="Text 16"/>
          <p:cNvSpPr/>
          <p:nvPr/>
        </p:nvSpPr>
        <p:spPr>
          <a:xfrm>
            <a:off x="10847070" y="5611416"/>
            <a:ext cx="2936796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kern="0" spc="-46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Scalable Infrastructure</a:t>
            </a:r>
            <a:endParaRPr lang="en-US" sz="2250" dirty="0"/>
          </a:p>
        </p:txBody>
      </p:sp>
      <p:sp>
        <p:nvSpPr>
          <p:cNvPr id="20" name="Text 17"/>
          <p:cNvSpPr/>
          <p:nvPr/>
        </p:nvSpPr>
        <p:spPr>
          <a:xfrm>
            <a:off x="10847070" y="6099096"/>
            <a:ext cx="3047167" cy="10097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kern="0" spc="-3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powerful computing resources for large-scale model training and deployment.</a:t>
            </a: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150" y="736521"/>
            <a:ext cx="7891701" cy="12299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50" b="1" kern="0" spc="-77" dirty="0">
                <a:solidFill>
                  <a:srgbClr val="F95F88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Building Machine Learning Models with Amazon SageMaker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26150" y="2234684"/>
            <a:ext cx="7891701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SageMaker provides a user-friendly interface for building and training machine learning models.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882968" y="2722126"/>
            <a:ext cx="22860" cy="4770834"/>
          </a:xfrm>
          <a:prstGeom prst="roundRect">
            <a:avLst>
              <a:gd name="adj" fmla="val 328703"/>
            </a:avLst>
          </a:prstGeom>
          <a:solidFill>
            <a:srgbClr val="C6BDDA"/>
          </a:solidFill>
          <a:ln/>
        </p:spPr>
      </p:sp>
      <p:sp>
        <p:nvSpPr>
          <p:cNvPr id="6" name="Shape 3"/>
          <p:cNvSpPr/>
          <p:nvPr/>
        </p:nvSpPr>
        <p:spPr>
          <a:xfrm>
            <a:off x="1072753" y="3113127"/>
            <a:ext cx="626150" cy="22860"/>
          </a:xfrm>
          <a:prstGeom prst="roundRect">
            <a:avLst>
              <a:gd name="adj" fmla="val 328703"/>
            </a:avLst>
          </a:prstGeom>
          <a:solidFill>
            <a:srgbClr val="C6BDDA"/>
          </a:solidFill>
          <a:ln/>
        </p:spPr>
      </p:sp>
      <p:sp>
        <p:nvSpPr>
          <p:cNvPr id="7" name="Shape 4"/>
          <p:cNvSpPr/>
          <p:nvPr/>
        </p:nvSpPr>
        <p:spPr>
          <a:xfrm>
            <a:off x="693182" y="2923342"/>
            <a:ext cx="402431" cy="402431"/>
          </a:xfrm>
          <a:prstGeom prst="roundRect">
            <a:avLst>
              <a:gd name="adj" fmla="val 1867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34152" y="2976920"/>
            <a:ext cx="120491" cy="295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46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878330" y="2900958"/>
            <a:ext cx="245995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kern="0" spc="-39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Data Preparation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1878330" y="3315653"/>
            <a:ext cx="6639520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Load and prepare data for training using built-in tools.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1072753" y="4350544"/>
            <a:ext cx="626150" cy="22860"/>
          </a:xfrm>
          <a:prstGeom prst="roundRect">
            <a:avLst>
              <a:gd name="adj" fmla="val 328703"/>
            </a:avLst>
          </a:prstGeom>
          <a:solidFill>
            <a:srgbClr val="C6BDDA"/>
          </a:solidFill>
          <a:ln/>
        </p:spPr>
      </p:sp>
      <p:sp>
        <p:nvSpPr>
          <p:cNvPr id="12" name="Shape 9"/>
          <p:cNvSpPr/>
          <p:nvPr/>
        </p:nvSpPr>
        <p:spPr>
          <a:xfrm>
            <a:off x="693182" y="4160758"/>
            <a:ext cx="402431" cy="402431"/>
          </a:xfrm>
          <a:prstGeom prst="roundRect">
            <a:avLst>
              <a:gd name="adj" fmla="val 1867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13554" y="4214336"/>
            <a:ext cx="161568" cy="295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46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1878330" y="4138374"/>
            <a:ext cx="245995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kern="0" spc="-39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Model Selection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878330" y="4553069"/>
            <a:ext cx="6639520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Choose a suitable algorithm from the library or use your own code.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1072753" y="5587960"/>
            <a:ext cx="626150" cy="22860"/>
          </a:xfrm>
          <a:prstGeom prst="roundRect">
            <a:avLst>
              <a:gd name="adj" fmla="val 328703"/>
            </a:avLst>
          </a:prstGeom>
          <a:solidFill>
            <a:srgbClr val="C6BDDA"/>
          </a:solidFill>
          <a:ln/>
        </p:spPr>
      </p:sp>
      <p:sp>
        <p:nvSpPr>
          <p:cNvPr id="17" name="Shape 14"/>
          <p:cNvSpPr/>
          <p:nvPr/>
        </p:nvSpPr>
        <p:spPr>
          <a:xfrm>
            <a:off x="693182" y="5398175"/>
            <a:ext cx="402431" cy="402431"/>
          </a:xfrm>
          <a:prstGeom prst="roundRect">
            <a:avLst>
              <a:gd name="adj" fmla="val 1867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813792" y="5451753"/>
            <a:ext cx="161211" cy="295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46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1878330" y="5375791"/>
            <a:ext cx="245995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kern="0" spc="-39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Model Training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1878330" y="5790486"/>
            <a:ext cx="6639520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 the model with the prepared data and adjust hyperparameters.</a:t>
            </a:r>
            <a:endParaRPr lang="en-US" sz="1400" dirty="0"/>
          </a:p>
        </p:txBody>
      </p:sp>
      <p:sp>
        <p:nvSpPr>
          <p:cNvPr id="21" name="Shape 18"/>
          <p:cNvSpPr/>
          <p:nvPr/>
        </p:nvSpPr>
        <p:spPr>
          <a:xfrm>
            <a:off x="1072753" y="6825377"/>
            <a:ext cx="626150" cy="22860"/>
          </a:xfrm>
          <a:prstGeom prst="roundRect">
            <a:avLst>
              <a:gd name="adj" fmla="val 328703"/>
            </a:avLst>
          </a:prstGeom>
          <a:solidFill>
            <a:srgbClr val="C6BDDA"/>
          </a:solidFill>
          <a:ln/>
        </p:spPr>
      </p:sp>
      <p:sp>
        <p:nvSpPr>
          <p:cNvPr id="22" name="Shape 19"/>
          <p:cNvSpPr/>
          <p:nvPr/>
        </p:nvSpPr>
        <p:spPr>
          <a:xfrm>
            <a:off x="693182" y="6635591"/>
            <a:ext cx="402431" cy="402431"/>
          </a:xfrm>
          <a:prstGeom prst="roundRect">
            <a:avLst>
              <a:gd name="adj" fmla="val 18672"/>
            </a:avLst>
          </a:prstGeom>
          <a:solidFill>
            <a:srgbClr val="E0D7F4"/>
          </a:solidFill>
          <a:ln w="7620">
            <a:solidFill>
              <a:srgbClr val="C6BDDA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817721" y="6689169"/>
            <a:ext cx="153233" cy="295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kern="0" spc="-46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4</a:t>
            </a:r>
            <a:endParaRPr lang="en-US" sz="2300" dirty="0"/>
          </a:p>
        </p:txBody>
      </p:sp>
      <p:sp>
        <p:nvSpPr>
          <p:cNvPr id="24" name="Text 21"/>
          <p:cNvSpPr/>
          <p:nvPr/>
        </p:nvSpPr>
        <p:spPr>
          <a:xfrm>
            <a:off x="1878330" y="6613207"/>
            <a:ext cx="2459950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kern="0" spc="-39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Model Evaluation</a:t>
            </a:r>
            <a:endParaRPr lang="en-US" sz="1900" dirty="0"/>
          </a:p>
        </p:txBody>
      </p:sp>
      <p:sp>
        <p:nvSpPr>
          <p:cNvPr id="25" name="Text 22"/>
          <p:cNvSpPr/>
          <p:nvPr/>
        </p:nvSpPr>
        <p:spPr>
          <a:xfrm>
            <a:off x="1878330" y="7027902"/>
            <a:ext cx="6639520" cy="286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Assess model performance on a holdout dataset and fine-tune if needed.</a:t>
            </a:r>
            <a:endParaRPr lang="en-US" sz="14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12620"/>
            <a:ext cx="13042821" cy="1559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100"/>
              </a:lnSpc>
              <a:buNone/>
            </a:pPr>
            <a:r>
              <a:rPr lang="en-US" sz="4900" b="1" kern="0" spc="-98" dirty="0">
                <a:solidFill>
                  <a:srgbClr val="F95F88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Deploying and Scaling Models with Amazon SageMaker</a:t>
            </a:r>
            <a:endParaRPr lang="en-US" sz="4900" dirty="0"/>
          </a:p>
        </p:txBody>
      </p:sp>
      <p:sp>
        <p:nvSpPr>
          <p:cNvPr id="3" name="Text 1"/>
          <p:cNvSpPr/>
          <p:nvPr/>
        </p:nvSpPr>
        <p:spPr>
          <a:xfrm>
            <a:off x="793790" y="39254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SageMaker simplifies model deployment and scaling to meet changing demands.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7035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Real-Time Inference</a:t>
            </a:r>
            <a:endParaRPr lang="en-US" sz="2450" dirty="0"/>
          </a:p>
        </p:txBody>
      </p:sp>
      <p:sp>
        <p:nvSpPr>
          <p:cNvPr id="5" name="Text 3"/>
          <p:cNvSpPr/>
          <p:nvPr/>
        </p:nvSpPr>
        <p:spPr>
          <a:xfrm>
            <a:off x="793790" y="5387102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Deploy models for low-latency predictions in real-time applications.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77035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Batch Inference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5332928" y="5387102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 large datasets of data for offline predictions.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770358"/>
            <a:ext cx="3118842" cy="389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50"/>
              </a:lnSpc>
              <a:buNone/>
            </a:pPr>
            <a:r>
              <a:rPr lang="en-US" sz="2450" b="1" kern="0" spc="-49" dirty="0">
                <a:solidFill>
                  <a:srgbClr val="F95F88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Scaling</a:t>
            </a:r>
            <a:endParaRPr lang="en-US" sz="2450" dirty="0"/>
          </a:p>
        </p:txBody>
      </p:sp>
      <p:sp>
        <p:nvSpPr>
          <p:cNvPr id="9" name="Text 7"/>
          <p:cNvSpPr/>
          <p:nvPr/>
        </p:nvSpPr>
        <p:spPr>
          <a:xfrm>
            <a:off x="9872067" y="5387102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Automatically scale model resources to handle fluctuating workloads.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843" y="677466"/>
            <a:ext cx="7773114" cy="1346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00" b="1" kern="0" spc="-85" dirty="0">
                <a:solidFill>
                  <a:srgbClr val="F95F88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Monitoring and Debugging Models with Amazon SageMaker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171843" y="2317790"/>
            <a:ext cx="7773114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SageMaker provides tools to monitor model performance and debug issues.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843" y="2851428"/>
            <a:ext cx="979289" cy="156686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44859" y="3047286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2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Model Drift Detection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7444859" y="3501390"/>
            <a:ext cx="6500098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 model performance over time and identify changes.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1843" y="4418290"/>
            <a:ext cx="979289" cy="156686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44859" y="4614148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2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Performance Metrics</a:t>
            </a:r>
            <a:endParaRPr lang="en-US" sz="2100" dirty="0"/>
          </a:p>
        </p:txBody>
      </p:sp>
      <p:sp>
        <p:nvSpPr>
          <p:cNvPr id="10" name="Text 5"/>
          <p:cNvSpPr/>
          <p:nvPr/>
        </p:nvSpPr>
        <p:spPr>
          <a:xfrm>
            <a:off x="7444859" y="5068252"/>
            <a:ext cx="6500098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Track key metrics such as accuracy, precision, and recall.</a:t>
            </a:r>
            <a:endParaRPr lang="en-US" sz="15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1843" y="5985153"/>
            <a:ext cx="979289" cy="1566863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44859" y="6181011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kern="0" spc="-42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Debugging Tools</a:t>
            </a:r>
            <a:endParaRPr lang="en-US" sz="2100" dirty="0"/>
          </a:p>
        </p:txBody>
      </p:sp>
      <p:sp>
        <p:nvSpPr>
          <p:cNvPr id="13" name="Text 7"/>
          <p:cNvSpPr/>
          <p:nvPr/>
        </p:nvSpPr>
        <p:spPr>
          <a:xfrm>
            <a:off x="7444859" y="6635115"/>
            <a:ext cx="6500098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kern="0" spc="-3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Troubleshoot model issues with logs, visualizations, and debugging tools.</a:t>
            </a:r>
            <a:endParaRPr lang="en-US" sz="15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661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4502" y="3374708"/>
            <a:ext cx="10755749" cy="7605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950"/>
              </a:lnSpc>
              <a:buNone/>
            </a:pPr>
            <a:r>
              <a:rPr lang="en-US" sz="4750" b="1" kern="0" spc="-96" dirty="0">
                <a:solidFill>
                  <a:srgbClr val="F95F88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Use Cases and Customer Success Stories</a:t>
            </a:r>
            <a:endParaRPr lang="en-US" sz="4750" dirty="0"/>
          </a:p>
        </p:txBody>
      </p:sp>
      <p:sp>
        <p:nvSpPr>
          <p:cNvPr id="4" name="Text 1"/>
          <p:cNvSpPr/>
          <p:nvPr/>
        </p:nvSpPr>
        <p:spPr>
          <a:xfrm>
            <a:off x="774502" y="4467106"/>
            <a:ext cx="13081397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SageMaker is used by various companies across industries to solve a wide range of challenges.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74502" y="5070038"/>
            <a:ext cx="13081397" cy="2554605"/>
          </a:xfrm>
          <a:prstGeom prst="roundRect">
            <a:avLst>
              <a:gd name="adj" fmla="val 363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82122" y="5077658"/>
            <a:ext cx="13066157" cy="6348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003340" y="5218033"/>
            <a:ext cx="6086832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Retail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40228" y="5218033"/>
            <a:ext cx="6086832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Recommender Systems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82122" y="5712500"/>
            <a:ext cx="13066157" cy="6348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03340" y="5852874"/>
            <a:ext cx="6086832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Finance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540228" y="5852874"/>
            <a:ext cx="6086832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Fraud Detection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82122" y="6347341"/>
            <a:ext cx="13066157" cy="6348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1003340" y="6487716"/>
            <a:ext cx="6086832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Healthcare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540228" y="6487716"/>
            <a:ext cx="6086832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Disease Prediction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782122" y="6982182"/>
            <a:ext cx="13066157" cy="63484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03340" y="7122557"/>
            <a:ext cx="6086832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Manufacturing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7540228" y="7122557"/>
            <a:ext cx="6086832" cy="354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Predictive Maintenance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3065" y="3690257"/>
            <a:ext cx="5780178" cy="18404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9600" b="1" kern="0" spc="-83" dirty="0">
                <a:solidFill>
                  <a:srgbClr val="F95F88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THE  END</a:t>
            </a:r>
            <a:endParaRPr lang="en-US" sz="9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16</TotalTime>
  <Words>422</Words>
  <Application>Microsoft Office PowerPoint</Application>
  <PresentationFormat>Custom</PresentationFormat>
  <Paragraphs>76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Peter Njathi</cp:lastModifiedBy>
  <cp:revision>7</cp:revision>
  <dcterms:created xsi:type="dcterms:W3CDTF">2024-09-04T16:13:21Z</dcterms:created>
  <dcterms:modified xsi:type="dcterms:W3CDTF">2024-09-05T20:18:22Z</dcterms:modified>
</cp:coreProperties>
</file>